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251918c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251918c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251918cb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251918cb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251918cb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251918cb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251918cb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251918cb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251918cb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251918cb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4bcb897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4bcb897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4bcb897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4bcb897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4bcb897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4bcb897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4bcb897e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4bcb897e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4bcb897e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4bcb897e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4bcb897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4bcb897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251918cb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2251918cb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753b41b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753b41b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753b41b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2753b41b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4bd40d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4bd40d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4bcb897e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4bcb897e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4bd40d0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4bd40d0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753b41be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753b41b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753b41be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753b41be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753b41be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753b41be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753b41be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753b41be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753b41be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753b41be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251918cb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251918cb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753b41be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753b41b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753b41be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753b41be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753b41be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753b41be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753b41be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753b41be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753b41be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753b41be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753b41be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2753b41be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753b41be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753b41be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753b41be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753b41be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753b41be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753b41be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753b41be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753b41be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251918cb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251918cb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753b41be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753b41be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753b41be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2753b41be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753b41be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2753b41be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753b41bee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753b41bee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753b41be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2753b41be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753b41bee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2753b41bee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753b41bee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753b41bee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2753b41bee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2753b41bee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2753b41bee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2753b41bee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753b41bee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753b41bee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251918cb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251918cb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2753b41bee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2753b41bee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753b41bee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753b41bee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753b41be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2753b41be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753b41bee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753b41bee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2753b41be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2753b41be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2753b41bee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2753b41bee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753b41bee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2753b41bee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753b41bee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2753b41bee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251918cb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251918cb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251918cb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251918cb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251918cb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251918cb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251918cb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251918cb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4253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13. Ранжирование.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Рекомендательные системы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249400" y="4556675"/>
            <a:ext cx="464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января 2025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Целевая переменная в ранжировании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Объекты – пары “запрос-документ”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(q, d)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Ответы – числа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Требование – если есть объекты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такие что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должно быть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&gt; a(q,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Целевая переменная. Пример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– 1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0.7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0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0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1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q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должны получить ранжирование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q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должны получить ранжирование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Поточечный (pointwise) подход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Обучим модель a(q, d), чтобы она как можно точнее приближала ответы 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Например, модель линейной регрессии: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x(q, d) – признаки для пары “запрос-документ”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sum_{(q, d, y) \in R}( w^T\cdot x(q, d) - y)^2 \rightarrow min_w " id="131" name="Google Shape;131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250" y="2168500"/>
            <a:ext cx="5109500" cy="4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Поточечный (pointwise) подход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Простой в реализации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модели можно использовать любую модель из задачи регрессии: линейные, деревья, ансамбли, нейронные сети и тд.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Восстанавливает точные значения квазиоценки 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когда в задаче важен лишь порядок объектов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Попарный (pairwise) подход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ранжировании нужно правильно располагать пары документов друг относительно друга с учётом запроса q, поэтому формируем лосс: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Штрафуем, если второй документ из пары оказался раньше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sum_{(q, d_i, d_j)} I[a(q, d_i) - a(q, d_j) &lt;0]" id="144" name="Google Shape;144;p2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863" y="2143850"/>
            <a:ext cx="4226276" cy="4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Получили разрывной функционал – сложно оптимизировать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Перейдем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 гладкой верхней оценке (как в линейных классификаторах):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Например, PairLogit loss: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L(z) = log(1 + exp(-z))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Попарный (pairwise) подход</a:t>
            </a:r>
            <a:endParaRPr/>
          </a:p>
        </p:txBody>
      </p:sp>
      <p:pic>
        <p:nvPicPr>
          <p:cNvPr descr="\sum_{(q, d_i, d_j)} I[a(q, d_i) - a(q, d_j) &lt;0] \le \sum_{(q, d_i, d_j)} L(a(q, x_i) - a(q, x_j))" id="151" name="Google Shape;151;p2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12" y="2156737"/>
            <a:ext cx="7274774" cy="3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Вычислительно сложнее поточечного, так как в сумме больше слагаемых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Обычно даёт качество выше, чем поточечный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Есть эффективные реализации: SVMLight, xgboost, catboost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Попарный (pairwise) подход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можно встретить ранжирование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Рекомендации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Автодополнение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синонимов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рекомендации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Важным частным случаем задачи ранжирования является задача рекомендации.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задаче рекомендации в качестве запроса q, выступает характеристика пользователя вместе с его историей взаимодействия с некоторой информационной системой.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можно встретить рекомендательные системы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Фильмы, видео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Музыка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Книги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Товары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Приложения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Лента в социальных сетях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Услуги (рестораны, отели, авиабилеты)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Научные публикации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425" y="1050688"/>
            <a:ext cx="3628750" cy="30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ранжирования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Существующие подходы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Рекомендации как частный случай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ранжирования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Подходы к решению задачи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Метрики качества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рекомендательных систем. Amazon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50" y="1548875"/>
            <a:ext cx="7893502" cy="22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/>
        </p:nvSpPr>
        <p:spPr>
          <a:xfrm>
            <a:off x="705550" y="827300"/>
            <a:ext cx="61602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рекомендательных систем. Netflix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574" y="1018625"/>
            <a:ext cx="5946074" cy="343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Рекомендательные системы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Рекомендательные системы сокращают объём информации, необходимый для принятия решений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 нужно читать отзывы на 1000 фильмов – модель сама из предпочтений выберет подходящий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Netflix: 80% просмотренных фильмов найдены через рекомендательную систему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Amazon: 35% продаж через полки рекомендаций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Youtube: 60% просмотров благодаря рекомендациям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с точки зрения покупателя и продавца</a:t>
            </a:r>
            <a:endParaRPr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Цели с точки зрения продавца: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Продавать больше товаров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Продавать больше редких товаров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Повысить лояльность пользователя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Цели с точки зрения покупателя: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Расширить представление об ассортименте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Купить то, что потенциально представляет собой интерес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Понять, что покупать вместе с данным товаром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рекомендательных систем</a:t>
            </a:r>
            <a:endParaRPr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объекты хотим рекомендовать? Наиболее подходящие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Но что такое “наиболее подходящий”?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Можно придумать несколько вариантов: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Предлагать популярное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Глобально популярное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 каким-то определённым категориям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у отдельных групп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Похожий объект на то, с чем взаимодействовал пользователь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Или то, с чем взаимодейтсвуют похожие люди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рекомендательных систем</a:t>
            </a:r>
            <a:endParaRPr/>
          </a:p>
        </p:txBody>
      </p:sp>
      <p:sp>
        <p:nvSpPr>
          <p:cNvPr id="213" name="Google Shape;213;p37"/>
          <p:cNvSpPr txBox="1"/>
          <p:nvPr/>
        </p:nvSpPr>
        <p:spPr>
          <a:xfrm>
            <a:off x="433675" y="666175"/>
            <a:ext cx="8170200" cy="4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огромное множество различных алгоритмов рекомендательных систем, но все они делятся на три основных вида: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Рекомендации на основе контента (Content-based)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Рекомендации строятся на основе объектов, которые похожи на те объекты, с которыми пользователь провзаимодействовал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Уровень подобия оценивается только по признакам самого объекта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Можем рекомендовать объекты, которые находятся в одной предметной области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Коллаборативная фильтрация (Collaborative Filtering):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Следующие рекомендации строятся на основе пользовательской истории взаимодействия и истории взаимодействия других пользователей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Нет привязки к предметной области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 умеет работать с новыми пользователями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AutoNum type="arabicPeriod"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Гибридные подходы - учитывают при рекомендациях внутренние особенности объекта, так и историю взаимодействия с другими объектами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Content-based filtering</a:t>
            </a:r>
            <a:endParaRPr/>
          </a:p>
        </p:txBody>
      </p:sp>
      <p:sp>
        <p:nvSpPr>
          <p:cNvPr id="219" name="Google Shape;219;p38"/>
          <p:cNvSpPr txBox="1"/>
          <p:nvPr/>
        </p:nvSpPr>
        <p:spPr>
          <a:xfrm>
            <a:off x="413650" y="792850"/>
            <a:ext cx="4168500" cy="25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идея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использовать характеристики объекта для поиска похожих объектов.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Функция подобия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как правило либо скалярное произведение или косинусное расстояние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Процесс построения рекомендаций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ищем наиболее похожие на те объекты, с которыми пользователь уже взаимодействовал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495" y="883250"/>
            <a:ext cx="3957601" cy="234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Collaborative filtering </a:t>
            </a:r>
            <a:endParaRPr/>
          </a:p>
        </p:txBody>
      </p:sp>
      <p:sp>
        <p:nvSpPr>
          <p:cNvPr id="226" name="Google Shape;226;p39"/>
          <p:cNvSpPr txBox="1"/>
          <p:nvPr/>
        </p:nvSpPr>
        <p:spPr>
          <a:xfrm>
            <a:off x="413650" y="792850"/>
            <a:ext cx="4168500" cy="25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идея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использовать историю взаимодействий пользователей с объектами для получения векторных представлений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Функция подобия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как правило либо скалярное произведение или косинусное расстояние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550" y="636725"/>
            <a:ext cx="4257050" cy="328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Neighbour-based collaborative filtering</a:t>
            </a:r>
            <a:endParaRPr/>
          </a:p>
        </p:txBody>
      </p:sp>
      <p:sp>
        <p:nvSpPr>
          <p:cNvPr id="233" name="Google Shape;233;p40"/>
          <p:cNvSpPr txBox="1"/>
          <p:nvPr/>
        </p:nvSpPr>
        <p:spPr>
          <a:xfrm>
            <a:off x="413650" y="792850"/>
            <a:ext cx="4168500" cy="4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идея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использовать строки или столбцы из матрицы оценок как векторное представление пользователя или объекта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Два подхода: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Item-Item – матрица схожести объектов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User-User –  матрица схожести пользователей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использовать: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Найти похожие объекты на то, с чем пользователь взаимодействовал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Рекомендовать объекты из тех, с которыми взаимодействовали похожие пользователи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150" y="789125"/>
            <a:ext cx="4485649" cy="312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Model-based collaborative filtering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идея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построить внутренние векторные представления для пользователей и объектов на основе матрицы оценок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Основной подход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матричные разложения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88" y="2242349"/>
            <a:ext cx="7668825" cy="2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Ранжирование. Пример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88" y="700450"/>
            <a:ext cx="7189833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697450" y="1838700"/>
            <a:ext cx="3135000" cy="27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сортировки объектов по их полезности для пользователя называется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задачей ранжирования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Матричное разложение</a:t>
            </a:r>
            <a:endParaRPr/>
          </a:p>
        </p:txBody>
      </p:sp>
      <p:sp>
        <p:nvSpPr>
          <p:cNvPr id="247" name="Google Shape;247;p42"/>
          <p:cNvSpPr txBox="1"/>
          <p:nvPr/>
        </p:nvSpPr>
        <p:spPr>
          <a:xfrm>
            <a:off x="752275" y="1032200"/>
            <a:ext cx="7554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Предположим, что существует некоторое признаковое пространство U и I размерности d, как для пользователей, так и для фильмов.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Теперь каждый пользователь описывается некоторым вектором признаков:                              и каждый предмет описывается своим вектором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Тогда будем предсказывать оценку        некоторой предмета i пользователем u по следующей формуле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u = (u_{1}, ..., u_{d})&#10;%5e15d4cd-63da-427c-9f21-7aa19cad4df1"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425" y="2256950"/>
            <a:ext cx="15525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 = (i_{1}, ..., i_{d})&#10;%f0966ca9-b462-412a-a2a2-78f71bc7ad72" id="249" name="Google Shape;2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475" y="2561750"/>
            <a:ext cx="1400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u,i}&#10;%835b2a7d-6f73-4eb6-8e4b-7d5c1df60a18" id="250" name="Google Shape;25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0150" y="3130675"/>
            <a:ext cx="3143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u, i} = u * i^{T}&#10;%00964381-f768-4cc8-ac38-96319a2b14bb" id="251" name="Google Shape;25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2075" y="3353775"/>
            <a:ext cx="115252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пользователя и объекта</a:t>
            </a:r>
            <a:endParaRPr/>
          </a:p>
        </p:txBody>
      </p:sp>
      <p:sp>
        <p:nvSpPr>
          <p:cNvPr id="257" name="Google Shape;257;p43"/>
          <p:cNvSpPr txBox="1"/>
          <p:nvPr/>
        </p:nvSpPr>
        <p:spPr>
          <a:xfrm>
            <a:off x="454625" y="633550"/>
            <a:ext cx="8345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Каждый стоящий на j-ой позиции признак как в пользовательском вектре u так и векторе объекта i несёт одинаковую семантику.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Например, для случая рекомендации фильмов j-й признак: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пользователя – насколько он интересуется каждым жанром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фильма – насколько он относится к тому или иному жанру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451" y="2874250"/>
            <a:ext cx="3201700" cy="19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Рейтинг</a:t>
            </a:r>
            <a:endParaRPr/>
          </a:p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Предположение: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заинтересованность определяется как скалярное произведение векторов пользователя и фильма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25" y="2135827"/>
            <a:ext cx="6897752" cy="19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Получение рейтинга</a:t>
            </a:r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0175"/>
            <a:ext cx="8839204" cy="382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 линейная регрессия</a:t>
            </a:r>
            <a:endParaRPr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3700"/>
            <a:ext cx="8839204" cy="420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ALS – </a:t>
            </a:r>
            <a:r>
              <a:rPr lang="ru">
                <a:solidFill>
                  <a:srgbClr val="FF0000"/>
                </a:solidFill>
              </a:rPr>
              <a:t>A</a:t>
            </a:r>
            <a:r>
              <a:rPr lang="ru"/>
              <a:t>lternating </a:t>
            </a:r>
            <a:r>
              <a:rPr lang="ru">
                <a:solidFill>
                  <a:srgbClr val="FF0000"/>
                </a:solidFill>
              </a:rPr>
              <a:t>L</a:t>
            </a:r>
            <a:r>
              <a:rPr lang="ru"/>
              <a:t>east </a:t>
            </a:r>
            <a:r>
              <a:rPr lang="ru">
                <a:solidFill>
                  <a:srgbClr val="FF0000"/>
                </a:solidFill>
              </a:rPr>
              <a:t>S</a:t>
            </a:r>
            <a:r>
              <a:rPr lang="ru"/>
              <a:t>quares</a:t>
            </a:r>
            <a:endParaRPr/>
          </a:p>
        </p:txBody>
      </p:sp>
      <p:pic>
        <p:nvPicPr>
          <p:cNvPr id="283" name="Google Shape;2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636725"/>
            <a:ext cx="7690481" cy="42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Ищем матрицы U и I методом ALS</a:t>
            </a:r>
            <a:endParaRPr/>
          </a:p>
        </p:txBody>
      </p:sp>
      <p:sp>
        <p:nvSpPr>
          <p:cNvPr id="289" name="Google Shape;289;p48"/>
          <p:cNvSpPr txBox="1"/>
          <p:nvPr/>
        </p:nvSpPr>
        <p:spPr>
          <a:xfrm>
            <a:off x="454875" y="761025"/>
            <a:ext cx="78114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Будем искать матрицы U и I итеративным алгоритмом - поочерёдно фиксируя матрицу пользователей и матрицу предметов</a:t>
            </a: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		</a:t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0" name="Google Shape;290;p48"/>
          <p:cNvSpPr txBox="1"/>
          <p:nvPr/>
        </p:nvSpPr>
        <p:spPr>
          <a:xfrm>
            <a:off x="453700" y="1635775"/>
            <a:ext cx="752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задача превращается в последовательность задач наименьших квадратов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175" y="2820300"/>
            <a:ext cx="7061652" cy="16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 градиентного спуска</a:t>
            </a:r>
            <a:endParaRPr/>
          </a:p>
        </p:txBody>
      </p:sp>
      <p:pic>
        <p:nvPicPr>
          <p:cNvPr descr="Q = \sum_{u,i} (r_{u, i} - &lt;x_u, y_i&gt;)^2 \rightarrow min_{x_u, y_i}" id="297" name="Google Shape;297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900" y="1572800"/>
            <a:ext cx="5808200" cy="486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Q}{\partial x_u} = \sum_{u, i} \frac{\partial}{\partial x_u} (r_{u, i} - &lt;x_u, y_i&gt;)^2 = \sum_{i} 2(r_{u, i} - &lt;x_u, y_i&gt;) \frac{\partial -&lt;x_u, y_i&gt;}{\partial x_u} = \\ =\sum_{i} -2(r_{u, i} - &lt;x_u, y_i&gt;)y_i= \sum_{i} 2(&lt;x_u, y_i&gt; - r_{u, i})y_i" id="298" name="Google Shape;298;p4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3297792"/>
            <a:ext cx="8390526" cy="90198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9"/>
          <p:cNvSpPr txBox="1"/>
          <p:nvPr/>
        </p:nvSpPr>
        <p:spPr>
          <a:xfrm>
            <a:off x="424975" y="2451350"/>
            <a:ext cx="5808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Посчитаем для данного функционала градиент: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49"/>
          <p:cNvSpPr txBox="1"/>
          <p:nvPr/>
        </p:nvSpPr>
        <p:spPr>
          <a:xfrm>
            <a:off x="424975" y="927350"/>
            <a:ext cx="5808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Оптимизируемый функционал: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ALS</a:t>
            </a:r>
            <a:endParaRPr/>
          </a:p>
        </p:txBody>
      </p:sp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75" y="1056950"/>
            <a:ext cx="8346125" cy="328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пользовательских фидбеков</a:t>
            </a:r>
            <a:endParaRPr/>
          </a:p>
        </p:txBody>
      </p:sp>
      <p:sp>
        <p:nvSpPr>
          <p:cNvPr id="312" name="Google Shape;312;p51"/>
          <p:cNvSpPr txBox="1"/>
          <p:nvPr/>
        </p:nvSpPr>
        <p:spPr>
          <a:xfrm>
            <a:off x="439900" y="669850"/>
            <a:ext cx="77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построить рекомендательную систему, необходимо учитывать пользовательские отклики на тот или иной объект рекомендации.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51"/>
          <p:cNvSpPr txBox="1"/>
          <p:nvPr/>
        </p:nvSpPr>
        <p:spPr>
          <a:xfrm>
            <a:off x="6770525" y="1119675"/>
            <a:ext cx="238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4" name="Google Shape;314;p51"/>
          <p:cNvSpPr txBox="1"/>
          <p:nvPr/>
        </p:nvSpPr>
        <p:spPr>
          <a:xfrm>
            <a:off x="612325" y="1495825"/>
            <a:ext cx="75690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Явный отклик (Explicit feedback)</a:t>
            </a:r>
            <a:r>
              <a:rPr lang="ru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когда можем собрать прямую оценку/мнение пользователя об объекте, например, в случае с рекомендацией фильмов - это может быть поставленный пользователем рейтинг данному фильму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Неявный отклик (Implicit feedback)</a:t>
            </a:r>
            <a:r>
              <a:rPr lang="ru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- 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более часто встречаемый вид откликов, когда нет прямой оценки от пользователя об объекте, поэтому оценка аппроксимируется исходя совершенных действий: клики, просмотры, добавление в корзину и тд.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Ранжирование. Пример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788" y="675450"/>
            <a:ext cx="7281629" cy="4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6182625" y="1813725"/>
            <a:ext cx="28284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Полезность объекта определяется относительно, того какой был запрос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Implicit matrix factorization</a:t>
            </a:r>
            <a:endParaRPr/>
          </a:p>
        </p:txBody>
      </p:sp>
      <p:sp>
        <p:nvSpPr>
          <p:cNvPr id="320" name="Google Shape;320;p52"/>
          <p:cNvSpPr txBox="1"/>
          <p:nvPr/>
        </p:nvSpPr>
        <p:spPr>
          <a:xfrm>
            <a:off x="497000" y="902825"/>
            <a:ext cx="80637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Добавим различный вес на те или иные действия пользователя: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sum_{u, i} w_{u,i}(r_{u, i} - &lt;x_u, y_i&gt;) \rightarrow min_{x_u, y_i}" id="321" name="Google Shape;321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99" y="1722725"/>
            <a:ext cx="683821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2"/>
          <p:cNvSpPr txBox="1"/>
          <p:nvPr/>
        </p:nvSpPr>
        <p:spPr>
          <a:xfrm>
            <a:off x="653575" y="2846975"/>
            <a:ext cx="80637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принимает большие значения для r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0 и значительно меньшие          для r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Применяют следующую формулу для w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 + α|r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|, где α = 1, 10, 1000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подобрать число d - размерность признаков?</a:t>
            </a:r>
            <a:endParaRPr/>
          </a:p>
        </p:txBody>
      </p:sp>
      <p:sp>
        <p:nvSpPr>
          <p:cNvPr id="328" name="Google Shape;328;p53"/>
          <p:cNvSpPr txBox="1"/>
          <p:nvPr/>
        </p:nvSpPr>
        <p:spPr>
          <a:xfrm>
            <a:off x="516100" y="796025"/>
            <a:ext cx="83163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играет важное значение в качестве работы алгоритма, малые значения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будут приводить к тому, что можем пропустить в модели учёт важных параметров, большие же значения будут приводить к переобучению. Можно доказать, что при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= min(m, n)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произведение U*V будет в точности равно целевой матрице R.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Кросс-валидация для поиска оптимального значения</a:t>
            </a:r>
            <a:endParaRPr/>
          </a:p>
        </p:txBody>
      </p:sp>
      <p:sp>
        <p:nvSpPr>
          <p:cNvPr id="334" name="Google Shape;334;p54"/>
          <p:cNvSpPr txBox="1"/>
          <p:nvPr/>
        </p:nvSpPr>
        <p:spPr>
          <a:xfrm>
            <a:off x="489850" y="708550"/>
            <a:ext cx="7855200" cy="2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Используем отложенную выборку, на которой будем запускать алгоритм с различными значениями d, и выберем то, где RMSE ошибка будет минимальна.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375" y="2102925"/>
            <a:ext cx="2807524" cy="237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" y="2102925"/>
            <a:ext cx="4719925" cy="2048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4"/>
          <p:cNvSpPr txBox="1"/>
          <p:nvPr/>
        </p:nvSpPr>
        <p:spPr>
          <a:xfrm>
            <a:off x="614450" y="4521200"/>
            <a:ext cx="795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почему не стоит использовать для кросс валидации сразу всю строку/столбец?</a:t>
            </a:r>
            <a:endParaRPr i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Способы оценки качества</a:t>
            </a:r>
            <a:endParaRPr/>
          </a:p>
        </p:txBody>
      </p:sp>
      <p:sp>
        <p:nvSpPr>
          <p:cNvPr id="343" name="Google Shape;343;p55"/>
          <p:cNvSpPr txBox="1"/>
          <p:nvPr/>
        </p:nvSpPr>
        <p:spPr>
          <a:xfrm>
            <a:off x="507350" y="754800"/>
            <a:ext cx="80478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построение любой системы важно уметь правильно оценивать качество предлагаемого 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решения. В случае с задачей рекомендации существует два подхода в оценке алгоритмов.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Online-evaluation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ru" sz="16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самый точный способ оценки качества системы — прямая проверка на пользователях в контексте бизнес-метрик. Это может быть CTR, время, проведенное в системе, или количество покупок. Но эксперименты на пользователях дороги, а выкатывать плохой алгоритм даже на малую группу пользователей не хочется, поэтому до онлайн-проверки пользуются оффлайн метриками качества.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ru" sz="1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Offline-evaluation</a:t>
            </a:r>
            <a:r>
              <a:rPr b="1" lang="ru" sz="16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ru" sz="16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оценка качества производится на отложенной выборке, которая как правило собирается из истории взаимодействия пользователей с системой. Как правило, для оценки применяют те же метрики, что и для задач поиска и ранжирования: MAP@K, nDCG@K и тд.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</a:rPr>
              <a:t>		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в задаче рекомендации</a:t>
            </a:r>
            <a:endParaRPr/>
          </a:p>
        </p:txBody>
      </p:sp>
      <p:sp>
        <p:nvSpPr>
          <p:cNvPr id="349" name="Google Shape;34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Метрики в задаче рекомендаций можно поделить на следующие группы: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Регрессионные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Классификационные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Ранжирующие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Регрессионные метрики</a:t>
            </a:r>
            <a:endParaRPr/>
          </a:p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311700" y="923875"/>
            <a:ext cx="8520600" cy="4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Регрессионные метрики применяются для оценки качества предсказанных моделью значений: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Absolute Error: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Squared Error: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Rooted Mean Squared Error: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AE = \frac{1}{N} \sum_{i=1}^{N}|y - \hat{y}|" id="356" name="Google Shape;356;p5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33" y="2221575"/>
            <a:ext cx="2615274" cy="39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SE = \frac{1}{N} \sum_{i=1}^{N} (y - \hat{y})^2" id="357" name="Google Shape;357;p5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631" y="3185250"/>
            <a:ext cx="2727924" cy="39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MSE = \sqrt{\frac{1}{N} \sum_{i=1}^{N} (y - \hat{y})^2}" id="358" name="Google Shape;358;p5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625" y="4148925"/>
            <a:ext cx="352429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классификации </a:t>
            </a:r>
            <a:endParaRPr/>
          </a:p>
        </p:txBody>
      </p:sp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311700" y="847675"/>
            <a:ext cx="8520600" cy="3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Классификационные метрики оценивают качество топ-N рекомендаций с точки зрения бинарной классификации: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True Positive (TP)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модель рекомендовала объект, с которым пользователь взаимодействовал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Positive (FP)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модель рекомендовала объект, с которым пользователь не взаимодействовал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True Negative (TN)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модель не рекомендовала объект, с которым пользователь не взаимодействовал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Negative (FN)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модель не рекомендовала объект, с которым пользователь взаимодействовал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классификации</a:t>
            </a:r>
            <a:endParaRPr/>
          </a:p>
        </p:txBody>
      </p:sp>
      <p:sp>
        <p:nvSpPr>
          <p:cNvPr id="370" name="Google Shape;370;p5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Наиболее популярными метриками являются: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Precision@K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Формула: TP / (TP + FP)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заметить, что под positives понимается рекомендованные обекты, то есть топ-K, значит TP + FP = K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Итоговая формула: TP / K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Интерпретируется как доля релевантных рекомендаций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Recall@K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Формула: TP / (TP + FN)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TP + FN  это количество известных релевантных объектов для пользователя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Интерпретируется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как доля релевантных объектов, попавших в рекомендации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расчёта Precision@K</a:t>
            </a:r>
            <a:endParaRPr/>
          </a:p>
        </p:txBody>
      </p:sp>
      <p:pic>
        <p:nvPicPr>
          <p:cNvPr id="376" name="Google Shape;3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88" y="712925"/>
            <a:ext cx="7526223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расчёта Recall@K</a:t>
            </a:r>
            <a:endParaRPr/>
          </a:p>
        </p:txBody>
      </p:sp>
      <p:pic>
        <p:nvPicPr>
          <p:cNvPr id="382" name="Google Shape;3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636725"/>
            <a:ext cx="7435386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Формальное определение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 набор запросов: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Q={q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q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q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 набор документов: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D={d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Необходимо для каждого запроса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получить упорядоченный набор документов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D={d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 убыванию полезности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считать “полезность”?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Average Precision 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иметь представление в целом о точности выдачи всей выдачи до K-ой позиции применяют усреднение Precision@K по всем релевантным объектам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– количество релевантных объектов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rel(k) – равен 1 если k-й объект релевантный, и 0 если нет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P@K = \frac{1}{N} \sum_{k=1}^{K} Precision@k \times rel(k)" id="389" name="Google Shape;389;p6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904" y="1958500"/>
            <a:ext cx="6062184" cy="5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расчёта</a:t>
            </a:r>
            <a:endParaRPr/>
          </a:p>
        </p:txBody>
      </p:sp>
      <p:pic>
        <p:nvPicPr>
          <p:cNvPr id="395" name="Google Shape;3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88" y="634625"/>
            <a:ext cx="7809021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ранжирования</a:t>
            </a:r>
            <a:endParaRPr/>
          </a:p>
        </p:txBody>
      </p:sp>
      <p:sp>
        <p:nvSpPr>
          <p:cNvPr id="401" name="Google Shape;401;p6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Reciprocal Rank – средний обратный ранг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– количество пользователей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позиция первой релевантной рекомендации для пользователя 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для некоторого пользователя не нашлось ничего релевантного, то дробь 1/rank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зануляется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RR = \frac{1}{N}\sum_{i=1}^{N} \frac{1}{rank_i}" id="402" name="Google Shape;402;p6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739" y="1720475"/>
            <a:ext cx="3912524" cy="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Average Precision – средняя точность по пользователям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– количество пользоватлей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AP@K(user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средняя точность на отдельном пользователе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ранжирования</a:t>
            </a:r>
            <a:endParaRPr/>
          </a:p>
        </p:txBody>
      </p:sp>
      <p:pic>
        <p:nvPicPr>
          <p:cNvPr descr="MAP@K = \frac{1}{U} \sum_{i=1}^{U} AP@K(user_i)" id="409" name="Google Shape;409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923" y="1743225"/>
            <a:ext cx="539015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Ещё немного про метрики</a:t>
            </a:r>
            <a:endParaRPr/>
          </a:p>
        </p:txBody>
      </p:sp>
      <p:pic>
        <p:nvPicPr>
          <p:cNvPr id="415" name="Google Shape;4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362" y="1115625"/>
            <a:ext cx="5199275" cy="38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6"/>
          <p:cNvSpPr txBox="1"/>
          <p:nvPr/>
        </p:nvSpPr>
        <p:spPr>
          <a:xfrm>
            <a:off x="536150" y="641800"/>
            <a:ext cx="6941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Чего не хватает этим рекомендациям?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Общее разнообразие</a:t>
            </a:r>
            <a:endParaRPr/>
          </a:p>
        </p:txBody>
      </p:sp>
      <p:sp>
        <p:nvSpPr>
          <p:cNvPr id="422" name="Google Shape;422;p67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Aggregate diversity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количество товаров, в совокупности рекомендуемых алгоритмом всем пользователям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Где R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множество товаров, порекомендованных пользователю u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ggDiv = |\cup_{u \in Users} R_u|" id="423" name="Google Shape;423;p6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088" y="1580750"/>
            <a:ext cx="3283826" cy="3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25" y="2572550"/>
            <a:ext cx="7707551" cy="25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“Персональность” рекомендаций </a:t>
            </a:r>
            <a:endParaRPr/>
          </a:p>
        </p:txBody>
      </p:sp>
      <p:sp>
        <p:nvSpPr>
          <p:cNvPr id="430" name="Google Shape;430;p68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Inter-User Diversity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средняя доля пересечений рекомендаций для пользователя с рекомендациями для остальных пользователей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UD = \frac{1}{|U| -1}\sum_{u \in U} \frac{|R - R_u|}{|R|}" id="431" name="Google Shape;431;p6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125" y="1607175"/>
            <a:ext cx="3967750" cy="6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700" y="2670252"/>
            <a:ext cx="7172576" cy="23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 </a:t>
            </a:r>
            <a:endParaRPr/>
          </a:p>
        </p:txBody>
      </p:sp>
      <p:sp>
        <p:nvSpPr>
          <p:cNvPr id="438" name="Google Shape;438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Рекомендации – широкая задача с большим количеством коммерческих применений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Модели: коллаборативная фильтрация, контентный подход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Наиболее популярный подход: модели со скрытыми переменными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Обилие метрик качества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Полезность документа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в задаче ранжирования в первую очередь важен порядок объектов, а не точное значение их скоров, то будем использовать относительную полезность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Рассматриваем пары “запрос-документ” (q, d)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некоторых троек (q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известно, что для запроса q документ d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должен стоять раньше, чем d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R – множество таких троек (q, d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для которых известен такой порядок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модели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Раньше: строим модель a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(x), которая приближает ответы 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Сейчас: строим модель a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(q, d), которая правильно упорядочивает документы для запросов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(q, d_1, d_2)  \in R  \Rightarrow a_w(q, d_1) &gt; a_w(q, d_2)" id="100" name="Google Shape;100;p1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287" y="2367763"/>
            <a:ext cx="5189424" cy="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запроса q и набора документов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известно, что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&gt; 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&gt; 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&gt; 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Какие наборы скоров для каждого из документов лучше?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(3, 2, 4, 1)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3, 4, 1)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(3, 4, 2, 1)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(13, 10, 20, 7)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запроса q и набора документов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известно, что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&gt; 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&gt; 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&gt; (q, d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Какие наборы прогнозов лучше?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(3, 2, 4, 1)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(2, 3, 4, 1)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(3, 4, 2, 1)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(13, 10, 20, 7)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задаче ранжирования важен порядок, а не точное значение!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